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0"/>
  </p:handoutMasterIdLst>
  <p:sldIdLst>
    <p:sldId id="351" r:id="rId2"/>
    <p:sldId id="319" r:id="rId3"/>
    <p:sldId id="337" r:id="rId4"/>
    <p:sldId id="353" r:id="rId5"/>
    <p:sldId id="352" r:id="rId6"/>
    <p:sldId id="354" r:id="rId7"/>
    <p:sldId id="325" r:id="rId8"/>
    <p:sldId id="326" r:id="rId9"/>
  </p:sldIdLst>
  <p:sldSz cx="9906000" cy="6858000" type="A4"/>
  <p:notesSz cx="6797675" cy="9874250"/>
  <p:defaultTextStyle>
    <a:defPPr>
      <a:defRPr lang="en-US"/>
    </a:defPPr>
    <a:lvl1pPr algn="l" defTabSz="9556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77838" indent="-57150" algn="l" defTabSz="9556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55675" indent="-115888" algn="l" defTabSz="9556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435100" indent="-176213" algn="l" defTabSz="9556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912938" indent="-233363" algn="l" defTabSz="955675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pos="1714">
          <p15:clr>
            <a:srgbClr val="A4A3A4"/>
          </p15:clr>
        </p15:guide>
        <p15:guide id="4" pos="1367">
          <p15:clr>
            <a:srgbClr val="A4A3A4"/>
          </p15:clr>
        </p15:guide>
        <p15:guide id="5" pos="5615">
          <p15:clr>
            <a:srgbClr val="A4A3A4"/>
          </p15:clr>
        </p15:guide>
        <p15:guide id="6" pos="489">
          <p15:clr>
            <a:srgbClr val="A4A3A4"/>
          </p15:clr>
        </p15:guide>
        <p15:guide id="7" pos="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FFFF29"/>
    <a:srgbClr val="FF5050"/>
    <a:srgbClr val="F8DCBE"/>
    <a:srgbClr val="083A68"/>
    <a:srgbClr val="7F9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9487" autoAdjust="0"/>
  </p:normalViewPr>
  <p:slideViewPr>
    <p:cSldViewPr>
      <p:cViewPr varScale="1">
        <p:scale>
          <a:sx n="71" d="100"/>
          <a:sy n="71" d="100"/>
        </p:scale>
        <p:origin x="880" y="40"/>
      </p:cViewPr>
      <p:guideLst>
        <p:guide orient="horz" pos="527"/>
        <p:guide orient="horz" pos="3838"/>
        <p:guide pos="1714"/>
        <p:guide pos="1367"/>
        <p:guide pos="5615"/>
        <p:guide pos="489"/>
        <p:guide pos="3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6DA29F-B42A-40C4-878C-26141757FE42}" type="datetimeFigureOut">
              <a:rPr lang="ru-RU"/>
              <a:pPr>
                <a:defRPr/>
              </a:pPr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1C1766-A300-4A65-BFE6-C9E5DDBE3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011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 l="-35617" t="-3665" b="-3310"/>
          <a:stretch>
            <a:fillRect/>
          </a:stretch>
        </p:blipFill>
        <p:spPr bwMode="auto">
          <a:xfrm>
            <a:off x="7718425" y="317500"/>
            <a:ext cx="21875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lum bright="30000"/>
          </a:blip>
          <a:srcRect r="-9732"/>
          <a:stretch>
            <a:fillRect/>
          </a:stretch>
        </p:blipFill>
        <p:spPr bwMode="auto">
          <a:xfrm>
            <a:off x="0" y="5503863"/>
            <a:ext cx="18891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>
            <a:spLocks/>
          </p:cNvSpPr>
          <p:nvPr userDrawn="1"/>
        </p:nvSpPr>
        <p:spPr bwMode="auto">
          <a:xfrm>
            <a:off x="-9525" y="-28575"/>
            <a:ext cx="9925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 userDrawn="1"/>
        </p:nvSpPr>
        <p:spPr bwMode="auto">
          <a:xfrm>
            <a:off x="4746625" y="-7938"/>
            <a:ext cx="5159375" cy="779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Рисунок 5" descr="Mult_Therap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15925" y="330200"/>
            <a:ext cx="19431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9255125" y="6280150"/>
            <a:ext cx="37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9061E6-BD6C-4351-AD59-22C08842231D}" type="slidenum">
              <a:rPr lang="en-US" altLang="ru-RU" sz="1300" smtClean="0">
                <a:solidFill>
                  <a:srgbClr val="0070C0"/>
                </a:solidFill>
              </a:rPr>
              <a:pPr eaLnBrk="1" hangingPunct="1">
                <a:defRPr/>
              </a:pPr>
              <a:t>‹#›</a:t>
            </a:fld>
            <a:endParaRPr lang="ru-RU" altLang="ru-RU" sz="130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 l="-4799" b="-26991"/>
          <a:stretch>
            <a:fillRect/>
          </a:stretch>
        </p:blipFill>
        <p:spPr bwMode="auto">
          <a:xfrm>
            <a:off x="8129588" y="512763"/>
            <a:ext cx="17764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>
            <a:lum bright="30000"/>
          </a:blip>
          <a:srcRect t="-17676" r="-6430"/>
          <a:stretch>
            <a:fillRect/>
          </a:stretch>
        </p:blipFill>
        <p:spPr bwMode="auto">
          <a:xfrm>
            <a:off x="0" y="5308600"/>
            <a:ext cx="1709738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>
            <a:spLocks/>
          </p:cNvSpPr>
          <p:nvPr userDrawn="1"/>
        </p:nvSpPr>
        <p:spPr bwMode="auto">
          <a:xfrm>
            <a:off x="-9525" y="-28575"/>
            <a:ext cx="9925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 userDrawn="1"/>
        </p:nvSpPr>
        <p:spPr bwMode="auto">
          <a:xfrm>
            <a:off x="4746625" y="-7938"/>
            <a:ext cx="5159375" cy="779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Рисунок 5" descr="Mult_Therap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15925" y="330200"/>
            <a:ext cx="19431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9255125" y="6280150"/>
            <a:ext cx="37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85FF1C8-4A4C-4EEE-8025-C4B02E37A858}" type="slidenum">
              <a:rPr lang="en-US" altLang="ru-RU" sz="1300" smtClean="0">
                <a:solidFill>
                  <a:srgbClr val="0070C0"/>
                </a:solidFill>
              </a:rPr>
              <a:pPr eaLnBrk="1" hangingPunct="1">
                <a:defRPr/>
              </a:pPr>
              <a:t>‹#›</a:t>
            </a:fld>
            <a:endParaRPr lang="ru-RU" altLang="ru-RU" sz="130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lum bright="30000"/>
          </a:blip>
          <a:srcRect r="-4240" b="-27130"/>
          <a:stretch>
            <a:fillRect/>
          </a:stretch>
        </p:blipFill>
        <p:spPr bwMode="auto">
          <a:xfrm>
            <a:off x="0" y="5503863"/>
            <a:ext cx="19081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lum bright="30000"/>
          </a:blip>
          <a:srcRect t="-16595" r="-18723"/>
          <a:stretch>
            <a:fillRect/>
          </a:stretch>
        </p:blipFill>
        <p:spPr bwMode="auto">
          <a:xfrm>
            <a:off x="8129588" y="512763"/>
            <a:ext cx="20859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лилиния 3"/>
          <p:cNvSpPr>
            <a:spLocks/>
          </p:cNvSpPr>
          <p:nvPr userDrawn="1"/>
        </p:nvSpPr>
        <p:spPr bwMode="auto">
          <a:xfrm>
            <a:off x="-9525" y="-28575"/>
            <a:ext cx="9925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 userDrawn="1"/>
        </p:nvSpPr>
        <p:spPr bwMode="auto">
          <a:xfrm>
            <a:off x="4746625" y="-7938"/>
            <a:ext cx="5159375" cy="779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" name="Рисунок 5" descr="Mult_Therap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15925" y="330200"/>
            <a:ext cx="19431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9188450" y="6280150"/>
            <a:ext cx="37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C97800-C719-4E60-9D57-1CB8FA8B6A48}" type="slidenum">
              <a:rPr lang="en-US" altLang="ru-RU" sz="1300" smtClean="0">
                <a:solidFill>
                  <a:srgbClr val="0070C0"/>
                </a:solidFill>
              </a:rPr>
              <a:pPr eaLnBrk="1" hangingPunct="1">
                <a:defRPr/>
              </a:pPr>
              <a:t>‹#›</a:t>
            </a:fld>
            <a:endParaRPr lang="ru-RU" altLang="ru-RU" sz="130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/>
          </p:cNvSpPr>
          <p:nvPr userDrawn="1"/>
        </p:nvSpPr>
        <p:spPr bwMode="auto">
          <a:xfrm>
            <a:off x="-9525" y="-28575"/>
            <a:ext cx="9925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Полилиния 2"/>
          <p:cNvSpPr>
            <a:spLocks/>
          </p:cNvSpPr>
          <p:nvPr userDrawn="1"/>
        </p:nvSpPr>
        <p:spPr bwMode="auto">
          <a:xfrm>
            <a:off x="4746625" y="-7938"/>
            <a:ext cx="5159375" cy="779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Рисунок 3" descr="Mult_Therapi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5925" y="330200"/>
            <a:ext cx="19431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188450" y="6280150"/>
            <a:ext cx="37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C6EA1AD-99DD-4E34-A81D-7CB0C9139158}" type="slidenum">
              <a:rPr lang="en-US" altLang="ru-RU" sz="1300" smtClean="0">
                <a:solidFill>
                  <a:srgbClr val="0070C0"/>
                </a:solidFill>
              </a:rPr>
              <a:pPr eaLnBrk="1" hangingPunct="1">
                <a:defRPr/>
              </a:pPr>
              <a:t>‹#›</a:t>
            </a:fld>
            <a:endParaRPr lang="ru-RU" altLang="ru-RU" sz="130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>
            <a:lum bright="30000"/>
          </a:blip>
          <a:srcRect r="-4240" b="-27130"/>
          <a:stretch>
            <a:fillRect/>
          </a:stretch>
        </p:blipFill>
        <p:spPr bwMode="auto">
          <a:xfrm>
            <a:off x="0" y="5503863"/>
            <a:ext cx="19081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/>
          </p:cNvSpPr>
          <p:nvPr userDrawn="1"/>
        </p:nvSpPr>
        <p:spPr bwMode="auto">
          <a:xfrm>
            <a:off x="-9525" y="-28575"/>
            <a:ext cx="9925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Полилиния 2"/>
          <p:cNvSpPr>
            <a:spLocks/>
          </p:cNvSpPr>
          <p:nvPr userDrawn="1"/>
        </p:nvSpPr>
        <p:spPr bwMode="auto">
          <a:xfrm>
            <a:off x="4746625" y="-7938"/>
            <a:ext cx="5159375" cy="779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Рисунок 3" descr="Mult_Therapi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5925" y="330200"/>
            <a:ext cx="19431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188450" y="6280150"/>
            <a:ext cx="37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D64A07B-7684-48CC-A0D4-8C9BFAB401D4}" type="slidenum">
              <a:rPr lang="en-US" altLang="ru-RU" sz="1300" smtClean="0">
                <a:solidFill>
                  <a:srgbClr val="0070C0"/>
                </a:solidFill>
              </a:rPr>
              <a:pPr eaLnBrk="1" hangingPunct="1">
                <a:defRPr/>
              </a:pPr>
              <a:t>‹#›</a:t>
            </a:fld>
            <a:endParaRPr lang="ru-RU" altLang="ru-RU" sz="130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lum bright="30000"/>
          </a:blip>
          <a:srcRect r="-9732"/>
          <a:stretch>
            <a:fillRect/>
          </a:stretch>
        </p:blipFill>
        <p:spPr bwMode="auto">
          <a:xfrm>
            <a:off x="0" y="5503863"/>
            <a:ext cx="18891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/>
          </p:cNvSpPr>
          <p:nvPr userDrawn="1"/>
        </p:nvSpPr>
        <p:spPr bwMode="auto">
          <a:xfrm>
            <a:off x="-9525" y="-28575"/>
            <a:ext cx="9925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Полилиния 2"/>
          <p:cNvSpPr>
            <a:spLocks/>
          </p:cNvSpPr>
          <p:nvPr userDrawn="1"/>
        </p:nvSpPr>
        <p:spPr bwMode="auto">
          <a:xfrm>
            <a:off x="4746625" y="-7938"/>
            <a:ext cx="5159375" cy="7794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67" tIns="47884" rIns="95767" bIns="47884"/>
          <a:lstStyle/>
          <a:p>
            <a:pPr defTabSz="95766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4" name="Рисунок 3" descr="Mult_Therapi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5925" y="330200"/>
            <a:ext cx="19431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188450" y="6280150"/>
            <a:ext cx="37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9A2EB41-6DA4-4849-839B-2648B982544A}" type="slidenum">
              <a:rPr lang="en-US" altLang="ru-RU" sz="1300" smtClean="0">
                <a:solidFill>
                  <a:srgbClr val="0070C0"/>
                </a:solidFill>
              </a:rPr>
              <a:pPr eaLnBrk="1" hangingPunct="1">
                <a:defRPr/>
              </a:pPr>
              <a:t>‹#›</a:t>
            </a:fld>
            <a:endParaRPr lang="ru-RU" altLang="ru-RU" sz="130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 userDrawn="1"/>
        </p:nvSpPr>
        <p:spPr bwMode="auto">
          <a:xfrm>
            <a:off x="9188450" y="6280150"/>
            <a:ext cx="374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554FEE-2161-42C7-B6A8-F490A28321AF}" type="slidenum">
              <a:rPr lang="en-US" altLang="ru-RU" sz="1300" smtClean="0">
                <a:solidFill>
                  <a:srgbClr val="0070C0"/>
                </a:solidFill>
              </a:rPr>
              <a:pPr eaLnBrk="1" hangingPunct="1">
                <a:defRPr/>
              </a:pPr>
              <a:t>‹#›</a:t>
            </a:fld>
            <a:endParaRPr lang="ru-RU" altLang="ru-RU" sz="130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68" r:id="rId7"/>
    <p:sldLayoutId id="214748417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70C0"/>
          </a:solidFill>
          <a:latin typeface="Rotonda Bold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5pPr>
      <a:lvl6pPr marL="419847" algn="l" rtl="0" fontAlgn="base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6pPr>
      <a:lvl7pPr marL="839694" algn="l" rtl="0" fontAlgn="base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7pPr>
      <a:lvl8pPr marL="1259540" algn="l" rtl="0" fontAlgn="base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8pPr>
      <a:lvl9pPr marL="1679387" algn="l" rtl="0" fontAlgn="base">
        <a:spcBef>
          <a:spcPct val="0"/>
        </a:spcBef>
        <a:spcAft>
          <a:spcPct val="0"/>
        </a:spcAft>
        <a:defRPr sz="2800">
          <a:solidFill>
            <a:srgbClr val="0070C0"/>
          </a:solidFill>
          <a:latin typeface="Rotonda Bold" pitchFamily="2" charset="0"/>
        </a:defRPr>
      </a:lvl9pPr>
    </p:titleStyle>
    <p:bodyStyle>
      <a:lvl1pPr marL="314325" indent="-314325" algn="l" rtl="0" eaLnBrk="0" fontAlgn="base" hangingPunct="0">
        <a:lnSpc>
          <a:spcPts val="2088"/>
        </a:lnSpc>
        <a:spcBef>
          <a:spcPct val="0"/>
        </a:spcBef>
        <a:spcAft>
          <a:spcPts val="638"/>
        </a:spcAft>
        <a:buClr>
          <a:srgbClr val="0BD0D9"/>
        </a:buClr>
        <a:buSzPct val="9500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61938" algn="l" rtl="0" eaLnBrk="0" fontAlgn="base" hangingPunct="0">
        <a:lnSpc>
          <a:spcPts val="2088"/>
        </a:lnSpc>
        <a:spcBef>
          <a:spcPct val="0"/>
        </a:spcBef>
        <a:spcAft>
          <a:spcPts val="638"/>
        </a:spcAft>
        <a:buClr>
          <a:schemeClr val="accent1"/>
        </a:buClr>
        <a:buSzPct val="8500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338" indent="-209550" algn="l" rtl="0" eaLnBrk="0" fontAlgn="base" hangingPunct="0">
        <a:lnSpc>
          <a:spcPts val="1675"/>
        </a:lnSpc>
        <a:spcBef>
          <a:spcPct val="0"/>
        </a:spcBef>
        <a:spcAft>
          <a:spcPts val="638"/>
        </a:spcAft>
        <a:buClr>
          <a:schemeClr val="accent2"/>
        </a:buClr>
        <a:buSzPct val="7000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468438" indent="-1657350" algn="l" rtl="0" eaLnBrk="0" fontAlgn="base" hangingPunct="0">
        <a:lnSpc>
          <a:spcPts val="1675"/>
        </a:lnSpc>
        <a:spcBef>
          <a:spcPct val="0"/>
        </a:spcBef>
        <a:spcAft>
          <a:spcPts val="638"/>
        </a:spcAft>
        <a:buClr>
          <a:srgbClr val="0070C0"/>
        </a:buClr>
        <a:buSzPct val="12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938" indent="146050" algn="l" rtl="0" eaLnBrk="0" fontAlgn="base" hangingPunct="0">
        <a:spcBef>
          <a:spcPts val="638"/>
        </a:spcBef>
        <a:spcAft>
          <a:spcPct val="0"/>
        </a:spcAft>
        <a:buClr>
          <a:srgbClr val="10CF9B"/>
        </a:buClr>
        <a:buSzPct val="6500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572" indent="-2202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105" indent="-1915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407" indent="-191534" algn="l" rtl="0" eaLnBrk="1" latinLnBrk="0" hangingPunct="1">
        <a:spcBef>
          <a:spcPct val="20000"/>
        </a:spcBef>
        <a:buClr>
          <a:schemeClr val="tx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707" indent="-1915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6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0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1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0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C:\Users\Максим\Desktop\МТ для Северсталь\P1010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38" y="1588"/>
            <a:ext cx="9926638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63869" y="6268386"/>
            <a:ext cx="9358312" cy="473074"/>
          </a:xfrm>
          <a:prstGeom prst="rect">
            <a:avLst/>
          </a:prstGeom>
          <a:effectLst>
            <a:glow rad="101600">
              <a:schemeClr val="accent1">
                <a:alpha val="62000"/>
              </a:schemeClr>
            </a:glow>
          </a:effectLst>
        </p:spPr>
        <p:txBody>
          <a:bodyPr lIns="83969" tIns="41985" rIns="83969" bIns="41985"/>
          <a:lstStyle/>
          <a:p>
            <a:pPr marL="166189" indent="-166189" algn="ctr" defTabSz="956318" eaLnBrk="1" fontAlgn="auto" hangingPunct="1"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553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ИННОВАЦИОННАЯ СОЦИАЛЬНАЯ ПРОГРАММА</a:t>
            </a:r>
            <a:endParaRPr lang="ru-RU" sz="1200" kern="0" dirty="0">
              <a:solidFill>
                <a:srgbClr val="6E18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6149" name="Рисунок 6" descr="Mult_Therapia.pn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928580" y="1844780"/>
            <a:ext cx="5923811" cy="2734723"/>
          </a:xfrm>
          <a:prstGeom prst="rect">
            <a:avLst/>
          </a:prstGeom>
          <a:noFill/>
          <a:ln>
            <a:noFill/>
          </a:ln>
          <a:effectLst>
            <a:glow rad="190500">
              <a:schemeClr val="bg1">
                <a:alpha val="67000"/>
              </a:schemeClr>
            </a:glow>
            <a:softEdge rad="0"/>
          </a:effectLst>
          <a:extLst/>
        </p:spPr>
      </p:pic>
      <p:pic>
        <p:nvPicPr>
          <p:cNvPr id="34818" name="Picture 2" descr="H:\Работа\! ЛОГОТИПЫ\НДФ логотипы\NDF_Logo_Blue.pn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231755" y="4869200"/>
            <a:ext cx="3317461" cy="889130"/>
          </a:xfrm>
          <a:prstGeom prst="rect">
            <a:avLst/>
          </a:prstGeom>
          <a:noFill/>
          <a:effectLst>
            <a:glow rad="76200">
              <a:schemeClr val="bg1">
                <a:alpha val="70000"/>
              </a:schemeClr>
            </a:glow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1412875"/>
            <a:ext cx="79057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Мульттерапия – программа реабилитации и творческой социализации детей, находящихся в трудной жизненной ситуации, посредством коллективного создания мультфильмов, разработана с участием Федерального института развития образования (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ФИРО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7950" y="692150"/>
            <a:ext cx="46101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программе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7413" y="6097588"/>
            <a:ext cx="6756400" cy="46196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Мульттерапия - уникальная программа реабилитации детей, </a:t>
            </a:r>
          </a:p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находящихся в трудной жизненной ситуации, поддержанная Президентом 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863" y="2624138"/>
            <a:ext cx="905827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мирового опыта в области использования анимационной деятельности для реабилитации детей показал, что данная программа не имеет аналогов в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Уникальность реабилитационного потенциала программы «Мульттерапия» заключается в том, что она является синергией существовавшего опыта арт-терапевтических методик, которые  используются для коррекции психологического состояния детей, оказавшихся в трудной жизненной ситуации, деятельностного педагогического подхода и возможностей анимационного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505075" y="692150"/>
            <a:ext cx="590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>
                <a:solidFill>
                  <a:srgbClr val="083A68"/>
                </a:solidFill>
                <a:latin typeface="Times New Roman" pitchFamily="18" charset="0"/>
                <a:cs typeface="Times New Roman" pitchFamily="18" charset="0"/>
              </a:rPr>
              <a:t>Почему мы создаем мультфильмы?</a:t>
            </a:r>
            <a:endParaRPr lang="ru-RU" alt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925" y="1412875"/>
            <a:ext cx="8281988" cy="4262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Создание анимационного фильма – это коллективное творчество.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Мультипликация позволяет развивать </a:t>
            </a:r>
            <a:r>
              <a:rPr lang="ru-RU" sz="14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способности детей, что самым позитивным образом сказывается на их психологической и физической реабилитации и социализации.</a:t>
            </a:r>
          </a:p>
          <a:p>
            <a:pPr eaLnBrk="1" hangingPunct="1"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создании мультфильма ребенок работает с различными формами искусства – живописью, графикой, скульптурой, фотографией, музыкой, литературой, театром. </a:t>
            </a:r>
          </a:p>
          <a:p>
            <a:pPr eaLnBrk="1" hangingPunct="1">
              <a:defRPr/>
            </a:pP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анимационного фильма – это длительный, </a:t>
            </a:r>
          </a:p>
          <a:p>
            <a:pPr eaLnBrk="1" hangingPunct="1"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 трудоёмкий процесс, поскольку: </a:t>
            </a:r>
          </a:p>
          <a:p>
            <a:pPr eaLnBrk="1" hangingPunct="1">
              <a:defRPr/>
            </a:pP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38150" indent="-260350" eaLnBrk="1" hangingPunct="1">
              <a:buFont typeface="Arial" pitchFamily="34" charset="0"/>
              <a:buChar char="•"/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мультфильм надо придумать </a:t>
            </a:r>
          </a:p>
          <a:p>
            <a:pPr marL="438150" indent="-260350" eaLnBrk="1" hangingPunct="1">
              <a:buFont typeface="Arial" pitchFamily="34" charset="0"/>
              <a:buChar char="•"/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и записать сюжет </a:t>
            </a:r>
          </a:p>
          <a:p>
            <a:pPr marL="438150" indent="-260350" eaLnBrk="1" hangingPunct="1">
              <a:buFont typeface="Arial" pitchFamily="34" charset="0"/>
              <a:buChar char="•"/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собрать и организовать команду исполнителей</a:t>
            </a:r>
          </a:p>
          <a:p>
            <a:pPr marL="438150" indent="-260350" eaLnBrk="1" hangingPunct="1">
              <a:buFont typeface="Arial" pitchFamily="34" charset="0"/>
              <a:buChar char="•"/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реализовать задуманное</a:t>
            </a:r>
          </a:p>
          <a:p>
            <a:pPr marL="438150" indent="-260350" eaLnBrk="1" hangingPunct="1">
              <a:buFont typeface="Arial" pitchFamily="34" charset="0"/>
              <a:buChar char="•"/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получить обратную связь</a:t>
            </a:r>
          </a:p>
          <a:p>
            <a:pPr eaLnBrk="1" hangingPunct="1">
              <a:defRPr/>
            </a:pPr>
            <a:endParaRPr lang="en-US" sz="1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5-7 минутного мультфильма – это </a:t>
            </a:r>
          </a:p>
          <a:p>
            <a:pPr eaLnBrk="1" hangingPunct="1"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70-ти часов коллективной работы детей и взрослых.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10244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138" y="2998788"/>
            <a:ext cx="33686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57413" y="6092825"/>
            <a:ext cx="6745287" cy="2762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мультфильмы интересно и полезно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875" y="692150"/>
            <a:ext cx="5400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работает программа?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2913" y="4410075"/>
            <a:ext cx="76327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Стационарный формат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посещение студии непосредственно по месту ее расположения один раз в неделю детьми с возможностью мобильного перемещения.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Передвижной формат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выезд группы ДАРС на занятия в больницы, детские дома, коррекционные учреждения.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ДАРС объединены в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межрегиональную сеть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работу которой координирует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Ресурсный центр </a:t>
            </a:r>
            <a:r>
              <a:rPr lang="ru-RU" sz="1400" b="1" i="1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Фонда. Информационная поддержка сети – </a:t>
            </a:r>
            <a:r>
              <a:rPr lang="ru-RU" sz="14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портал «Мульттерапия»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713" y="6165850"/>
            <a:ext cx="6754812" cy="4619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в ДАРС проходят с детьми, находящимися в трудной жизненной ситуации, </a:t>
            </a:r>
            <a:b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регулярной основе </a:t>
            </a:r>
          </a:p>
        </p:txBody>
      </p:sp>
      <p:grpSp>
        <p:nvGrpSpPr>
          <p:cNvPr id="11269" name="Группа 7"/>
          <p:cNvGrpSpPr>
            <a:grpSpLocks/>
          </p:cNvGrpSpPr>
          <p:nvPr/>
        </p:nvGrpSpPr>
        <p:grpSpPr bwMode="auto">
          <a:xfrm>
            <a:off x="488950" y="2017713"/>
            <a:ext cx="8785225" cy="2222500"/>
            <a:chOff x="416370" y="1914111"/>
            <a:chExt cx="8785220" cy="2221756"/>
          </a:xfrm>
        </p:grpSpPr>
        <p:sp>
          <p:nvSpPr>
            <p:cNvPr id="9" name="Полилиния 8"/>
            <p:cNvSpPr/>
            <p:nvPr/>
          </p:nvSpPr>
          <p:spPr>
            <a:xfrm>
              <a:off x="416370" y="1914111"/>
              <a:ext cx="3330573" cy="422134"/>
            </a:xfrm>
            <a:custGeom>
              <a:avLst/>
              <a:gdLst>
                <a:gd name="connsiteX0" fmla="*/ 0 w 4374396"/>
                <a:gd name="connsiteY0" fmla="*/ 0 h 316800"/>
                <a:gd name="connsiteX1" fmla="*/ 4374396 w 4374396"/>
                <a:gd name="connsiteY1" fmla="*/ 0 h 316800"/>
                <a:gd name="connsiteX2" fmla="*/ 4374396 w 4374396"/>
                <a:gd name="connsiteY2" fmla="*/ 316800 h 316800"/>
                <a:gd name="connsiteX3" fmla="*/ 0 w 4374396"/>
                <a:gd name="connsiteY3" fmla="*/ 316800 h 316800"/>
                <a:gd name="connsiteX4" fmla="*/ 0 w 4374396"/>
                <a:gd name="connsiteY4" fmla="*/ 0 h 3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4396" h="316800">
                  <a:moveTo>
                    <a:pt x="0" y="0"/>
                  </a:moveTo>
                  <a:lnTo>
                    <a:pt x="4374396" y="0"/>
                  </a:lnTo>
                  <a:lnTo>
                    <a:pt x="4374396" y="316800"/>
                  </a:lnTo>
                  <a:lnTo>
                    <a:pt x="0" y="316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="1" i="1" dirty="0">
                  <a:latin typeface="Times New Roman" pitchFamily="18" charset="0"/>
                  <a:cs typeface="Times New Roman" pitchFamily="18" charset="0"/>
                </a:rPr>
                <a:t>В группу ДАРС входят: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16370" y="2374332"/>
              <a:ext cx="3330573" cy="1761535"/>
            </a:xfrm>
            <a:custGeom>
              <a:avLst/>
              <a:gdLst>
                <a:gd name="connsiteX0" fmla="*/ 0 w 4374396"/>
                <a:gd name="connsiteY0" fmla="*/ 0 h 1256866"/>
                <a:gd name="connsiteX1" fmla="*/ 4374396 w 4374396"/>
                <a:gd name="connsiteY1" fmla="*/ 0 h 1256866"/>
                <a:gd name="connsiteX2" fmla="*/ 4374396 w 4374396"/>
                <a:gd name="connsiteY2" fmla="*/ 1256866 h 1256866"/>
                <a:gd name="connsiteX3" fmla="*/ 0 w 4374396"/>
                <a:gd name="connsiteY3" fmla="*/ 1256866 h 1256866"/>
                <a:gd name="connsiteX4" fmla="*/ 0 w 4374396"/>
                <a:gd name="connsiteY4" fmla="*/ 0 h 125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4396" h="1256866">
                  <a:moveTo>
                    <a:pt x="0" y="0"/>
                  </a:moveTo>
                  <a:lnTo>
                    <a:pt x="4374396" y="0"/>
                  </a:lnTo>
                  <a:lnTo>
                    <a:pt x="4374396" y="1256866"/>
                  </a:lnTo>
                  <a:lnTo>
                    <a:pt x="0" y="12568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Режиссер-аниматор;</a:t>
              </a:r>
            </a:p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Психолог;</a:t>
              </a:r>
            </a:p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Педагог;</a:t>
              </a:r>
            </a:p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Координатор;</a:t>
              </a:r>
            </a:p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Волонтеры со специальной подготовкой </a:t>
              </a:r>
              <a:b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(3-5 человек).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872356" y="1914111"/>
              <a:ext cx="5329234" cy="422134"/>
            </a:xfrm>
            <a:custGeom>
              <a:avLst/>
              <a:gdLst>
                <a:gd name="connsiteX0" fmla="*/ 0 w 4374396"/>
                <a:gd name="connsiteY0" fmla="*/ 0 h 316800"/>
                <a:gd name="connsiteX1" fmla="*/ 4374396 w 4374396"/>
                <a:gd name="connsiteY1" fmla="*/ 0 h 316800"/>
                <a:gd name="connsiteX2" fmla="*/ 4374396 w 4374396"/>
                <a:gd name="connsiteY2" fmla="*/ 316800 h 316800"/>
                <a:gd name="connsiteX3" fmla="*/ 0 w 4374396"/>
                <a:gd name="connsiteY3" fmla="*/ 316800 h 316800"/>
                <a:gd name="connsiteX4" fmla="*/ 0 w 4374396"/>
                <a:gd name="connsiteY4" fmla="*/ 0 h 31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4396" h="316800">
                  <a:moveTo>
                    <a:pt x="0" y="0"/>
                  </a:moveTo>
                  <a:lnTo>
                    <a:pt x="4374396" y="0"/>
                  </a:lnTo>
                  <a:lnTo>
                    <a:pt x="4374396" y="316800"/>
                  </a:lnTo>
                  <a:lnTo>
                    <a:pt x="0" y="3168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8232" tIns="44704" rIns="78232" bIns="44704" spcCol="1270" anchor="ctr"/>
            <a:lstStyle/>
            <a:p>
              <a:pPr algn="ctr" defTabSz="4889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="1" i="1" dirty="0">
                  <a:latin typeface="Times New Roman" pitchFamily="18" charset="0"/>
                  <a:cs typeface="Times New Roman" pitchFamily="18" charset="0"/>
                </a:rPr>
                <a:t>ДАРС может работать: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72356" y="2374332"/>
              <a:ext cx="5329234" cy="1761535"/>
            </a:xfrm>
            <a:custGeom>
              <a:avLst/>
              <a:gdLst>
                <a:gd name="connsiteX0" fmla="*/ 0 w 4374396"/>
                <a:gd name="connsiteY0" fmla="*/ 0 h 1256866"/>
                <a:gd name="connsiteX1" fmla="*/ 4374396 w 4374396"/>
                <a:gd name="connsiteY1" fmla="*/ 0 h 1256866"/>
                <a:gd name="connsiteX2" fmla="*/ 4374396 w 4374396"/>
                <a:gd name="connsiteY2" fmla="*/ 1256866 h 1256866"/>
                <a:gd name="connsiteX3" fmla="*/ 0 w 4374396"/>
                <a:gd name="connsiteY3" fmla="*/ 1256866 h 1256866"/>
                <a:gd name="connsiteX4" fmla="*/ 0 w 4374396"/>
                <a:gd name="connsiteY4" fmla="*/ 0 h 125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4396" h="1256866">
                  <a:moveTo>
                    <a:pt x="0" y="0"/>
                  </a:moveTo>
                  <a:lnTo>
                    <a:pt x="4374396" y="0"/>
                  </a:lnTo>
                  <a:lnTo>
                    <a:pt x="4374396" y="1256866"/>
                  </a:lnTo>
                  <a:lnTo>
                    <a:pt x="0" y="12568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8674" tIns="58674" rIns="78232" bIns="88011" spcCol="1270"/>
            <a:lstStyle/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 лечебных учреждениях с детьми, находящимися на излечении;</a:t>
              </a:r>
            </a:p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 детских коррекционных образовательных заведениях с обучающимися в них детьми;</a:t>
              </a:r>
            </a:p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 детских домах и интернатах;</a:t>
              </a:r>
            </a:p>
            <a:p>
              <a:pPr marL="57150" lvl="1" defTabSz="48895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4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 собственном стационарном помещении  для работы с «домашними» детьми с ограничениями по здоровью.</a:t>
              </a:r>
            </a:p>
          </p:txBody>
        </p:sp>
      </p:grp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344488" y="1268413"/>
            <a:ext cx="89281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Базовым элементом проекта является  </a:t>
            </a:r>
            <a:br>
              <a:rPr lang="ru-RU" altLang="ru-RU" sz="16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Детская анимационная реабилитационная студия (ДАРС)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6875" y="692150"/>
            <a:ext cx="54006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работает программа?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4713" y="6165850"/>
            <a:ext cx="6754812" cy="4619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 в ДАРС проходят с детьми, находящимися в трудной жизненной ситуации, </a:t>
            </a:r>
            <a:b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регулярной основе 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631825" y="1557338"/>
            <a:ext cx="8642350" cy="503237"/>
          </a:xfrm>
          <a:custGeom>
            <a:avLst/>
            <a:gdLst>
              <a:gd name="connsiteX0" fmla="*/ 0 w 4374396"/>
              <a:gd name="connsiteY0" fmla="*/ 0 h 316800"/>
              <a:gd name="connsiteX1" fmla="*/ 4374396 w 4374396"/>
              <a:gd name="connsiteY1" fmla="*/ 0 h 316800"/>
              <a:gd name="connsiteX2" fmla="*/ 4374396 w 4374396"/>
              <a:gd name="connsiteY2" fmla="*/ 316800 h 316800"/>
              <a:gd name="connsiteX3" fmla="*/ 0 w 4374396"/>
              <a:gd name="connsiteY3" fmla="*/ 316800 h 316800"/>
              <a:gd name="connsiteX4" fmla="*/ 0 w 4374396"/>
              <a:gd name="connsiteY4" fmla="*/ 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396" h="316800">
                <a:moveTo>
                  <a:pt x="0" y="0"/>
                </a:moveTo>
                <a:lnTo>
                  <a:pt x="4374396" y="0"/>
                </a:lnTo>
                <a:lnTo>
                  <a:pt x="4374396" y="316800"/>
                </a:lnTo>
                <a:lnTo>
                  <a:pt x="0" y="316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8232" tIns="44704" rIns="78232" bIns="44704" spcCol="1270" anchor="ctr"/>
          <a:lstStyle/>
          <a:p>
            <a:pPr algn="ctr" defTabSz="48895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Целевые группы программы: 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631825" y="2089150"/>
            <a:ext cx="8642350" cy="1844675"/>
          </a:xfrm>
          <a:custGeom>
            <a:avLst/>
            <a:gdLst>
              <a:gd name="connsiteX0" fmla="*/ 0 w 4374396"/>
              <a:gd name="connsiteY0" fmla="*/ 0 h 1256866"/>
              <a:gd name="connsiteX1" fmla="*/ 4374396 w 4374396"/>
              <a:gd name="connsiteY1" fmla="*/ 0 h 1256866"/>
              <a:gd name="connsiteX2" fmla="*/ 4374396 w 4374396"/>
              <a:gd name="connsiteY2" fmla="*/ 1256866 h 1256866"/>
              <a:gd name="connsiteX3" fmla="*/ 0 w 4374396"/>
              <a:gd name="connsiteY3" fmla="*/ 1256866 h 1256866"/>
              <a:gd name="connsiteX4" fmla="*/ 0 w 4374396"/>
              <a:gd name="connsiteY4" fmla="*/ 0 h 125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4396" h="1256866">
                <a:moveTo>
                  <a:pt x="0" y="0"/>
                </a:moveTo>
                <a:lnTo>
                  <a:pt x="4374396" y="0"/>
                </a:lnTo>
                <a:lnTo>
                  <a:pt x="4374396" y="1256866"/>
                </a:lnTo>
                <a:lnTo>
                  <a:pt x="0" y="12568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8674" tIns="58674" rIns="78232" bIns="88011" spcCol="1270"/>
          <a:lstStyle/>
          <a:p>
            <a:pPr marL="0" lvl="1" indent="0" defTabSz="488950" eaLnBrk="1" hangingPunct="1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Дети с ограничениями по здоровью (слабослышащие, ДЦП, с задержкой психического развития, с патологией речи и др.).</a:t>
            </a:r>
          </a:p>
          <a:p>
            <a:pPr marL="0" lvl="1" indent="0" defTabSz="488950" eaLnBrk="1" hangingPunct="1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Дети, оставшиеся без попечения родителей (проживающие в государственных детских учреждениях).</a:t>
            </a:r>
          </a:p>
          <a:p>
            <a:pPr marL="0" lvl="1" indent="0" defTabSz="488950" eaLnBrk="1" hangingPunct="1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3.Дети, находящиеся длительное время на излечении в больницах (онкология, реабилитация после туберкулеза и др.).</a:t>
            </a:r>
          </a:p>
          <a:p>
            <a:pPr marL="0" lvl="1" indent="0" defTabSz="488950" eaLnBrk="1" hangingPunct="1">
              <a:lnSpc>
                <a:spcPct val="90000"/>
              </a:lnSpc>
              <a:spcBef>
                <a:spcPts val="900"/>
              </a:spcBef>
              <a:spcAft>
                <a:spcPct val="15000"/>
              </a:spcAft>
              <a:defRPr/>
            </a:pP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Дети с </a:t>
            </a:r>
            <a:r>
              <a:rPr lang="ru-RU" sz="1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поведением.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/>
          <a:srcRect b="37"/>
          <a:stretch>
            <a:fillRect/>
          </a:stretch>
        </p:blipFill>
        <p:spPr bwMode="auto">
          <a:xfrm>
            <a:off x="6321425" y="4076700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3"/>
          <a:srcRect t="-252" b="35634"/>
          <a:stretch>
            <a:fillRect/>
          </a:stretch>
        </p:blipFill>
        <p:spPr bwMode="auto">
          <a:xfrm>
            <a:off x="2166938" y="4076700"/>
            <a:ext cx="40100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0975" y="692150"/>
            <a:ext cx="6264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метода мульттерапии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488" y="1190625"/>
            <a:ext cx="9217025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spcBef>
                <a:spcPts val="400"/>
              </a:spcBef>
              <a:defRPr/>
            </a:pP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проводилось на базе 10 ДАРС города Москвы, Ставрополя, Екатеринбурга, Бакала (Челябинская область).</a:t>
            </a:r>
          </a:p>
          <a:p>
            <a:pPr algn="just" eaLnBrk="1" hangingPunct="1">
              <a:spcBef>
                <a:spcPts val="400"/>
              </a:spcBef>
              <a:defRPr/>
            </a:pP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целевой группы: дети, оставшиеся без попечения родителей, дети с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девиантвным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поведением, с диагнозами ДЦП, сахарный диабет, олигофрения, особенностями развития, нарушениями развития речи и слуха.</a:t>
            </a:r>
          </a:p>
          <a:p>
            <a:pPr algn="just" eaLnBrk="1" hangingPunct="1">
              <a:spcBef>
                <a:spcPts val="400"/>
              </a:spcBef>
              <a:defRPr/>
            </a:pP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исследовании приняли участие </a:t>
            </a:r>
            <a:r>
              <a:rPr lang="en-US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детей, длительное время посещавших занятия по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ходе исследования было проведено три психодиагностических среза – до начала проведения занятий по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мульттерапии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базе (август 2012 года), через три месяца после начала проведения занятий (ноябрь 2012 года) и через полгода после начала проведения занятий (февраль 2013 года).</a:t>
            </a:r>
          </a:p>
          <a:p>
            <a:pPr algn="just" eaLnBrk="1" hangingPunct="1">
              <a:spcBef>
                <a:spcPts val="400"/>
              </a:spcBef>
              <a:defRPr/>
            </a:pP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изучения личностных особенностей (уровня агрессивности, устойчивости и адекватности самооценки, тревожности, коммуникативных навыков) применялись Тест «Самооценка»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Дембо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-Рубинштейн, проективные тесты «Несуществующее животное» и «Рисунок человека». Для исследования изменения креативных способностей применялась методика </a:t>
            </a:r>
            <a:r>
              <a:rPr lang="ru-RU" sz="12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Торренса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Результаты, полученные в ходе исследования.</a:t>
            </a:r>
            <a:r>
              <a:rPr lang="ru-RU" sz="1200" dirty="0"/>
              <a:t> </a:t>
            </a: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128588" y="3844925"/>
            <a:ext cx="8785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200" b="1" i="1">
                <a:solidFill>
                  <a:srgbClr val="CC3300"/>
                </a:solidFill>
              </a:rPr>
              <a:t>    Динамика личностных особенностей и уровня креативности у детей.</a:t>
            </a:r>
            <a:endParaRPr lang="ru-RU" altLang="ru-RU" sz="1200">
              <a:solidFill>
                <a:srgbClr val="CC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0350" y="4186238"/>
            <a:ext cx="2879725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данных видно, что занятия мульттерапией  имеют продолжительные эффекты, оказывают благоприятное воздействие на формирование адекватной самооценки, способствуют снижению агрессивности и уровня тревожности, развивают коммуникативные навыки и повышают уровень креативности ребенка, находящегося в сложной жизненной ситуации.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440" y="3645030"/>
            <a:ext cx="65" cy="107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ru-RU" sz="700" dirty="0"/>
          </a:p>
        </p:txBody>
      </p:sp>
      <p:pic>
        <p:nvPicPr>
          <p:cNvPr id="28674" name="Picture 2" descr="\\AAK\projects\OBMEN\Воскресенский Максим\От Наташи\исправить\Мульттера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60" y="4135800"/>
            <a:ext cx="6181725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5925" y="1692275"/>
            <a:ext cx="89281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Семьи и ближайшее окружение детей с особенностями развития, которые прошли реабилитацию методом мульттерапии;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Воспитатели, учителя, специалисты  государственных детских учреждений;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Волонтеры, получившие навыки работы с детьми, находящимися в трудной жизненной ситуации, с использованием метода мульттерапии;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Специалисты из числа психологов, педагогов и аниматоров, получившие специальные знания и опыт по работе с детьми, находящимися в трудной жизненной ситуации, методом мульттерапии;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Сотрудники НКО;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Структуры НКО, получившие опыт проектной деятельности и укрепившие свои позиции в регионе;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Региональные власти, получившие поддержку политики социальных преобразований;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Местное сообщество, получившее новых активных членов общества;</a:t>
            </a:r>
          </a:p>
          <a:p>
            <a:pPr marL="361950" indent="-285750" defTabSz="9144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Коммерческие структуры, поддержавшие проект на региональном уровне, и получившие реализацию опыта социальной ответственности и позитивный имидж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92150"/>
            <a:ext cx="6911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дополнительно получает пользу от программы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950" y="1700213"/>
            <a:ext cx="8785225" cy="334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взаимодействия между НКО, бизнес-сообществом, властью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анимационного, психологического и психологического профессиональных сообществ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Укрепление взаимодействия внутри профессиональных сообществ и развитие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межпрофессиональных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связей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Утверждение толерантности в обществе, развитие волонтерства и ценности взаимопомощи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формированию инфраструктуры детства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Появление технологий тиражирования инновационного социального опыта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социального предпринимательства</a:t>
            </a:r>
          </a:p>
          <a:p>
            <a:pPr marL="285750" indent="-285750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развитию института НКО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5075" y="692150"/>
            <a:ext cx="612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эффекты программы </a:t>
            </a:r>
          </a:p>
        </p:txBody>
      </p:sp>
      <p:pic>
        <p:nvPicPr>
          <p:cNvPr id="16388" name="Рисунок 4" descr="P1010823.jpg"/>
          <p:cNvPicPr>
            <a:picLocks noChangeAspect="1"/>
          </p:cNvPicPr>
          <p:nvPr/>
        </p:nvPicPr>
        <p:blipFill>
          <a:blip r:embed="rId2"/>
          <a:srcRect t="4605" b="5396"/>
          <a:stretch>
            <a:fillRect/>
          </a:stretch>
        </p:blipFill>
        <p:spPr bwMode="auto">
          <a:xfrm>
            <a:off x="6356350" y="5165725"/>
            <a:ext cx="21256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1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5165725"/>
            <a:ext cx="1782762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O:\НАЦИОНАЛЬНЫЙ ДЕТСКИЙ ФОНД\02_Мульттерапия\ДЛЯ ПРЕЗЕНТ\P1010809.JPG"/>
          <p:cNvPicPr>
            <a:picLocks noChangeAspect="1" noChangeArrowheads="1"/>
          </p:cNvPicPr>
          <p:nvPr/>
        </p:nvPicPr>
        <p:blipFill>
          <a:blip r:embed="rId4"/>
          <a:srcRect b="10339"/>
          <a:stretch>
            <a:fillRect/>
          </a:stretch>
        </p:blipFill>
        <p:spPr bwMode="auto">
          <a:xfrm>
            <a:off x="4252913" y="5165725"/>
            <a:ext cx="20224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4294</TotalTime>
  <Words>785</Words>
  <Application>Microsoft Office PowerPoint</Application>
  <PresentationFormat>Лист A4 (210x297 мм)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Rotonda Bold</vt:lpstr>
      <vt:lpstr>Times New Roman</vt:lpstr>
      <vt:lpstr>Wingdings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smeshariki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kolosov</dc:creator>
  <cp:lastModifiedBy>я</cp:lastModifiedBy>
  <cp:revision>485</cp:revision>
  <cp:lastPrinted>2013-09-18T14:51:36Z</cp:lastPrinted>
  <dcterms:created xsi:type="dcterms:W3CDTF">2009-05-27T09:35:08Z</dcterms:created>
  <dcterms:modified xsi:type="dcterms:W3CDTF">2025-12-02T09:12:37Z</dcterms:modified>
</cp:coreProperties>
</file>